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61" r:id="rId4"/>
    <p:sldId id="262" r:id="rId5"/>
    <p:sldId id="264" r:id="rId6"/>
    <p:sldId id="527" r:id="rId7"/>
    <p:sldId id="265" r:id="rId8"/>
    <p:sldId id="340" r:id="rId9"/>
    <p:sldId id="263" r:id="rId10"/>
    <p:sldId id="341" r:id="rId11"/>
    <p:sldId id="342" r:id="rId12"/>
    <p:sldId id="343" r:id="rId13"/>
    <p:sldId id="528" r:id="rId14"/>
    <p:sldId id="344" r:id="rId15"/>
    <p:sldId id="258" r:id="rId16"/>
    <p:sldId id="345" r:id="rId17"/>
    <p:sldId id="494" r:id="rId18"/>
    <p:sldId id="487" r:id="rId19"/>
    <p:sldId id="496" r:id="rId20"/>
    <p:sldId id="497" r:id="rId21"/>
    <p:sldId id="498" r:id="rId22"/>
    <p:sldId id="499" r:id="rId23"/>
    <p:sldId id="495" r:id="rId24"/>
    <p:sldId id="500" r:id="rId25"/>
    <p:sldId id="502" r:id="rId26"/>
    <p:sldId id="501" r:id="rId27"/>
    <p:sldId id="355" r:id="rId28"/>
    <p:sldId id="503" r:id="rId29"/>
    <p:sldId id="505" r:id="rId30"/>
    <p:sldId id="504" r:id="rId31"/>
    <p:sldId id="259" r:id="rId32"/>
    <p:sldId id="506" r:id="rId33"/>
    <p:sldId id="529" r:id="rId34"/>
    <p:sldId id="507" r:id="rId35"/>
    <p:sldId id="508" r:id="rId36"/>
    <p:sldId id="510" r:id="rId37"/>
    <p:sldId id="530" r:id="rId38"/>
    <p:sldId id="509" r:id="rId39"/>
    <p:sldId id="511" r:id="rId40"/>
    <p:sldId id="512" r:id="rId41"/>
    <p:sldId id="260" r:id="rId42"/>
    <p:sldId id="513" r:id="rId43"/>
    <p:sldId id="514" r:id="rId44"/>
    <p:sldId id="518" r:id="rId45"/>
    <p:sldId id="515" r:id="rId46"/>
    <p:sldId id="519" r:id="rId47"/>
    <p:sldId id="516" r:id="rId48"/>
    <p:sldId id="520" r:id="rId49"/>
    <p:sldId id="517" r:id="rId50"/>
    <p:sldId id="521" r:id="rId51"/>
    <p:sldId id="412" r:id="rId52"/>
    <p:sldId id="413" r:id="rId53"/>
    <p:sldId id="414" r:id="rId54"/>
    <p:sldId id="416" r:id="rId55"/>
    <p:sldId id="415" r:id="rId56"/>
    <p:sldId id="523" r:id="rId57"/>
    <p:sldId id="266" r:id="rId58"/>
    <p:sldId id="411" r:id="rId59"/>
    <p:sldId id="410" r:id="rId60"/>
    <p:sldId id="524" r:id="rId61"/>
    <p:sldId id="525" r:id="rId62"/>
    <p:sldId id="526" r:id="rId63"/>
    <p:sldId id="52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cksmith:Documents:Research:Thesis:NSF%20DEB%20proposal:Proposal:Hypotheses%20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Cool grown</c:v>
          </c:tx>
          <c:spPr>
            <a:ln w="76200" cmpd="sng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Type2!$A$2:$A$52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Type2!$H$2:$H$48</c:f>
              <c:numCache>
                <c:formatCode>General</c:formatCode>
                <c:ptCount val="47"/>
                <c:pt idx="0">
                  <c:v>5.3823831900768199E-2</c:v>
                </c:pt>
                <c:pt idx="1">
                  <c:v>6.1846881619819098E-2</c:v>
                </c:pt>
                <c:pt idx="2">
                  <c:v>7.0948463325882699E-2</c:v>
                </c:pt>
                <c:pt idx="3">
                  <c:v>8.1254099374561198E-2</c:v>
                </c:pt>
                <c:pt idx="4">
                  <c:v>9.2900640536010895E-2</c:v>
                </c:pt>
                <c:pt idx="5">
                  <c:v>0.106036668599442</c:v>
                </c:pt>
                <c:pt idx="6">
                  <c:v>0.120822752254787</c:v>
                </c:pt>
                <c:pt idx="7">
                  <c:v>0.13743149691912501</c:v>
                </c:pt>
                <c:pt idx="8">
                  <c:v>0.15604731050169601</c:v>
                </c:pt>
                <c:pt idx="9">
                  <c:v>0.176865782204602</c:v>
                </c:pt>
                <c:pt idx="10">
                  <c:v>0.20009253820394701</c:v>
                </c:pt>
                <c:pt idx="11">
                  <c:v>0.22594139367760099</c:v>
                </c:pt>
                <c:pt idx="12">
                  <c:v>0.25463156164131701</c:v>
                </c:pt>
                <c:pt idx="13">
                  <c:v>0.28638360118725897</c:v>
                </c:pt>
                <c:pt idx="14">
                  <c:v>0.32141368620208999</c:v>
                </c:pt>
                <c:pt idx="15">
                  <c:v>0.35992564573396701</c:v>
                </c:pt>
                <c:pt idx="16">
                  <c:v>0.40210006554345601</c:v>
                </c:pt>
                <c:pt idx="17">
                  <c:v>0.44807954781549802</c:v>
                </c:pt>
                <c:pt idx="18">
                  <c:v>0.49794901251871898</c:v>
                </c:pt>
                <c:pt idx="19">
                  <c:v>0.55170971738210905</c:v>
                </c:pt>
                <c:pt idx="20">
                  <c:v>0.60924553386799396</c:v>
                </c:pt>
                <c:pt idx="21">
                  <c:v>0.67028005692693504</c:v>
                </c:pt>
                <c:pt idx="22">
                  <c:v>0.73432354081830498</c:v>
                </c:pt>
                <c:pt idx="23">
                  <c:v>0.800609746285455</c:v>
                </c:pt>
                <c:pt idx="24">
                  <c:v>0.86802498370869197</c:v>
                </c:pt>
                <c:pt idx="25">
                  <c:v>0.93503545009290101</c:v>
                </c:pt>
                <c:pt idx="26">
                  <c:v>0.99962479786366898</c:v>
                </c:pt>
                <c:pt idx="27">
                  <c:v>1.0592616520878491</c:v>
                </c:pt>
                <c:pt idx="28">
                  <c:v>1.110925210317359</c:v>
                </c:pt>
                <c:pt idx="29">
                  <c:v>1.151222717809441</c:v>
                </c:pt>
                <c:pt idx="30">
                  <c:v>1.1766295510496509</c:v>
                </c:pt>
                <c:pt idx="31">
                  <c:v>1.1838635671599891</c:v>
                </c:pt>
                <c:pt idx="32">
                  <c:v>1.17036597786995</c:v>
                </c:pt>
                <c:pt idx="33">
                  <c:v>1.134807081932387</c:v>
                </c:pt>
                <c:pt idx="34">
                  <c:v>1.077487929534255</c:v>
                </c:pt>
                <c:pt idx="35">
                  <c:v>1.0004999999999999</c:v>
                </c:pt>
                <c:pt idx="36">
                  <c:v>0.90755667911938898</c:v>
                </c:pt>
                <c:pt idx="37">
                  <c:v>0.80351258794932801</c:v>
                </c:pt>
                <c:pt idx="38">
                  <c:v>0.69369320922695799</c:v>
                </c:pt>
                <c:pt idx="39">
                  <c:v>0.58321283656815603</c:v>
                </c:pt>
                <c:pt idx="40">
                  <c:v>0.47643914044941399</c:v>
                </c:pt>
                <c:pt idx="41">
                  <c:v>0.37668823266136597</c:v>
                </c:pt>
                <c:pt idx="42">
                  <c:v>0.28615002837119102</c:v>
                </c:pt>
                <c:pt idx="43">
                  <c:v>0.20598651460494399</c:v>
                </c:pt>
                <c:pt idx="44">
                  <c:v>0.136526442351319</c:v>
                </c:pt>
                <c:pt idx="45">
                  <c:v>7.7489591447845896E-2</c:v>
                </c:pt>
                <c:pt idx="46">
                  <c:v>2.8196003522043898E-2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67-BD48-8E56-92A3894192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6543216"/>
        <c:axId val="2136529408"/>
      </c:lineChart>
      <c:catAx>
        <c:axId val="2136543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3600"/>
                </a:pPr>
                <a:r>
                  <a:rPr lang="en-US" sz="3600" dirty="0"/>
                  <a:t>Temperature (°C)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136529408"/>
        <c:crosses val="autoZero"/>
        <c:auto val="1"/>
        <c:lblAlgn val="ctr"/>
        <c:lblOffset val="100"/>
        <c:tickLblSkip val="15"/>
        <c:tickMarkSkip val="15"/>
        <c:noMultiLvlLbl val="0"/>
      </c:catAx>
      <c:valAx>
        <c:axId val="2136529408"/>
        <c:scaling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n-US" sz="3600" dirty="0"/>
                  <a:t>Photosynthesis (µ</a:t>
                </a:r>
                <a:r>
                  <a:rPr lang="en-US" sz="3600" dirty="0" err="1"/>
                  <a:t>mol</a:t>
                </a:r>
                <a:r>
                  <a:rPr lang="en-US" sz="3600" dirty="0"/>
                  <a:t> m</a:t>
                </a:r>
                <a:r>
                  <a:rPr lang="en-US" sz="3600" baseline="30000" dirty="0"/>
                  <a:t>-2</a:t>
                </a:r>
                <a:r>
                  <a:rPr lang="en-US" sz="3600" dirty="0"/>
                  <a:t> s</a:t>
                </a:r>
                <a:r>
                  <a:rPr lang="en-US" sz="3600" baseline="30000" dirty="0"/>
                  <a:t>-1</a:t>
                </a:r>
                <a:r>
                  <a:rPr lang="en-US" sz="3600" dirty="0"/>
                  <a:t>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one"/>
        <c:spPr>
          <a:ln>
            <a:solidFill>
              <a:srgbClr val="000000"/>
            </a:solidFill>
          </a:ln>
        </c:spPr>
        <c:crossAx val="2136543216"/>
        <c:crosses val="autoZero"/>
        <c:crossBetween val="between"/>
        <c:majorUnit val="0.4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E27B2-A23C-254B-A659-98513FAE6E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B584-2ADA-D54D-BCD7-31B96E7BF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8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7C5D89-7709-D146-A6E2-860222A107E8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9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B584-2ADA-D54D-BCD7-31B96E7BF0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4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976E-4988-0A48-90C2-3138D747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2CF4-6DD7-4A48-BFFD-0E9741C46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0142-12FF-B444-B465-53178B77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5CE73-11B1-F64C-BF4D-32B6ECB7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C15D4-BE24-DD48-BDD4-692A2D5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4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96CC-0171-BC4E-AED5-54C71579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979D8-35A7-5047-8913-88C8CAC8A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E830-1EDE-F240-BC6A-8795CA96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ED067-EA59-B745-8130-67A45DA5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45C73-983A-264D-89BE-519D7834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9F2A52-CD1D-834A-B980-2A165EC47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CCF67-172D-3B49-B62B-38D9038F6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18F1-0439-2D46-8852-470E9F6A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419B5-E4BD-1A49-9093-1513A58A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39C52-D718-534D-A87E-17FDB6CC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C7DE-92E6-1949-90B2-F31EC59D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9402-5D47-204F-985B-3E636461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98A9-A62A-9C41-9A2B-2FCF08E94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7C0F1-DDE4-B546-97C9-40DC3274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66D3A-E814-8F47-A9B5-74D2926A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6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ED58-C391-4549-81A0-A9DA1635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F00EC-223C-2744-9E08-CD1B3326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09EBE-A1C5-6B48-BA88-DBD9F61D3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F801-BC1C-EA48-90B1-D6E5A282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0E2B-A558-6349-A2B9-859A4F5A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8887-86EE-ED4A-A8EA-2A9F104B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322D-26B9-3D47-9518-99AD6B580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A88B9-18C4-534A-8D8E-F44A339BE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83261-36FC-A444-9D52-77837106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71483-F4C7-E04B-8CE5-C0BBD1A7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96257-781F-5F42-B907-88FECC6F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1CB1-9950-8E48-BCB2-439813F9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FC0BB-616B-B54C-8538-C1E52BAA8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45F22-720A-AB4D-B236-32FA9AF94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AD9AD-8217-A24B-A29C-B49CD8FDB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30CED-6AE5-914D-A1AE-1EF2A675B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41DFF-7219-3F41-9221-9BA799C2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6B648-8E92-0742-91EA-7EF056A3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BC782-F3FA-2946-A139-FDC607CA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1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7B1E-A405-8A4D-BF7E-007EC929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F9D12-5E1F-0C40-A61B-B2F0A1A33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3392-3147-454B-B73B-2B2F165B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B4598-FFAD-7E4B-9AD6-376E079C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B61B8-E262-9C4C-A604-0B162978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B06A0-DD8C-D64F-B200-7315B688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29065-F8F4-0B46-A210-7BDE9546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37D-44DF-8F49-BF74-0AC13A4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0A1A1-6E60-0440-9A4B-80826354D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96F79-C350-EC45-B86F-0F20A398B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0D08F-527F-B941-B5DA-5A79F2FD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4889-C578-6349-953B-19B9C19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7E0B8-BA45-0C4E-960E-5915194A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8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8D6E-1C73-0740-BEC7-17ABB217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3D8C6-D911-4843-9D94-3B8BDCE95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072C7-47AB-4943-80D7-5E69A49BA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98CC9-AD68-2A4E-85D8-CE3488FF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FFA1E-EB1D-C248-A1D1-53441C79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547D-C73D-7247-9367-15D78DBA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F63E1-13C8-434C-9622-E01EEBE0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9FD6B-8E1E-1E44-94AB-E612E2A32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3858-D33F-444D-80F9-36AC7B0CE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1AB15-64DA-CF4E-AF85-68D064D307D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57583-544E-674D-A04A-E80C199D9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B2337-E146-2849-A1A7-489FFDC82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75DDD-80F5-1145-8E69-61AA354D8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12" Type="http://schemas.openxmlformats.org/officeDocument/2006/relationships/image" Target="../media/image57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iff"/><Relationship Id="rId11" Type="http://schemas.openxmlformats.org/officeDocument/2006/relationships/image" Target="../media/image56.tiff"/><Relationship Id="rId5" Type="http://schemas.openxmlformats.org/officeDocument/2006/relationships/image" Target="../media/image50.tiff"/><Relationship Id="rId10" Type="http://schemas.openxmlformats.org/officeDocument/2006/relationships/image" Target="../media/image55.tiff"/><Relationship Id="rId4" Type="http://schemas.openxmlformats.org/officeDocument/2006/relationships/image" Target="../media/image49.png"/><Relationship Id="rId9" Type="http://schemas.openxmlformats.org/officeDocument/2006/relationships/image" Target="../media/image54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9554-802D-834B-9E1D-A95D68B59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928"/>
            <a:ext cx="9144000" cy="2387600"/>
          </a:xfrm>
        </p:spPr>
        <p:txBody>
          <a:bodyPr/>
          <a:lstStyle/>
          <a:p>
            <a:r>
              <a:rPr lang="en-US" dirty="0"/>
              <a:t>Scaling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22-47A9-0345-B61E-B1DB0DEFC1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40" y="4862095"/>
            <a:ext cx="1608919" cy="1310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7BCFA-B9CF-F34D-877A-D9DCBAE4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33" y="4608386"/>
            <a:ext cx="4362734" cy="1817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938B-B0A6-A742-B610-B85C14507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00" y="4201129"/>
            <a:ext cx="2264875" cy="22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73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1838A-3D2C-F447-B157-4AFC5E1D038F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80098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2EB7E5-38A6-FF46-A4F5-FFC30D6C235B}"/>
              </a:ext>
            </a:extLst>
          </p:cNvPr>
          <p:cNvSpPr txBox="1"/>
          <p:nvPr/>
        </p:nvSpPr>
        <p:spPr>
          <a:xfrm>
            <a:off x="7770106" y="109181"/>
            <a:ext cx="3976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the spatial scale?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Is it different between panels?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B9C43-6F80-2242-B47F-4741EF49D5E8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256532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04EBF9-DF50-B848-ADF0-08B96B45129A}"/>
              </a:ext>
            </a:extLst>
          </p:cNvPr>
          <p:cNvSpPr/>
          <p:nvPr/>
        </p:nvSpPr>
        <p:spPr>
          <a:xfrm>
            <a:off x="1410363" y="1203281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8CC16-2CDE-594A-86A5-601FE0F0DCBE}"/>
              </a:ext>
            </a:extLst>
          </p:cNvPr>
          <p:cNvSpPr/>
          <p:nvPr/>
        </p:nvSpPr>
        <p:spPr>
          <a:xfrm>
            <a:off x="4804499" y="5556914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872B90-3D7D-5E46-8CCB-8817E79237F4}"/>
              </a:ext>
            </a:extLst>
          </p:cNvPr>
          <p:cNvSpPr/>
          <p:nvPr/>
        </p:nvSpPr>
        <p:spPr>
          <a:xfrm>
            <a:off x="8543066" y="5556913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ED98-42E3-6C45-BD58-7B7F5FF1B494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100908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C3DD5-A3D8-8244-82C4-2CC5BB2E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03" y="1690688"/>
            <a:ext cx="5862851" cy="4724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D572DA-62CA-F342-99F6-5D3BB48F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099" y="3431078"/>
            <a:ext cx="4562901" cy="15325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847AF5-F0E2-0A41-BD3E-7ED72AF6B5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testing similar processes at different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C601D-3E26-0643-A43E-1EC7E00742DD}"/>
              </a:ext>
            </a:extLst>
          </p:cNvPr>
          <p:cNvSpPr txBox="1"/>
          <p:nvPr/>
        </p:nvSpPr>
        <p:spPr>
          <a:xfrm>
            <a:off x="0" y="6488668"/>
            <a:ext cx="698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second, PPFD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  <a:r>
              <a:rPr lang="en-US" dirty="0">
                <a:solidFill>
                  <a:srgbClr val="FF0000"/>
                </a:solidFill>
              </a:rPr>
              <a:t> = light over the past 10 days</a:t>
            </a:r>
          </a:p>
        </p:txBody>
      </p:sp>
    </p:spTree>
    <p:extLst>
      <p:ext uri="{BB962C8B-B14F-4D97-AF65-F5344CB8AC3E}">
        <p14:creationId xmlns:p14="http://schemas.microsoft.com/office/powerpoint/2010/main" val="275472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AE1E-9EB6-6D4B-957D-084B4FD2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testing similar processes at different scales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0A1CB-6C9A-B54E-B568-B188E7EFAE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9366" y="2227428"/>
            <a:ext cx="10048733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C6B54-8B87-804C-90D3-B2D0CACCE003}"/>
              </a:ext>
            </a:extLst>
          </p:cNvPr>
          <p:cNvSpPr txBox="1"/>
          <p:nvPr/>
        </p:nvSpPr>
        <p:spPr>
          <a:xfrm rot="16200000">
            <a:off x="-326015" y="3604118"/>
            <a:ext cx="312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GPP (mg CO</a:t>
            </a:r>
            <a:r>
              <a:rPr lang="en-US" sz="2800" baseline="-25000" dirty="0"/>
              <a:t>2</a:t>
            </a:r>
            <a:r>
              <a:rPr lang="en-US" sz="2800" dirty="0"/>
              <a:t> m</a:t>
            </a:r>
            <a:r>
              <a:rPr lang="en-US" sz="2800" baseline="30000" dirty="0"/>
              <a:t>-2 </a:t>
            </a:r>
            <a:r>
              <a:rPr lang="en-US" sz="2800" dirty="0"/>
              <a:t>s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1469F-B490-C04A-BFDE-40F64B2BF9C2}"/>
              </a:ext>
            </a:extLst>
          </p:cNvPr>
          <p:cNvSpPr txBox="1"/>
          <p:nvPr/>
        </p:nvSpPr>
        <p:spPr>
          <a:xfrm>
            <a:off x="4645186" y="5517548"/>
            <a:ext cx="2901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Light (µ</a:t>
            </a:r>
            <a:r>
              <a:rPr lang="en-US" sz="2800" dirty="0" err="1"/>
              <a:t>mol</a:t>
            </a:r>
            <a:r>
              <a:rPr lang="en-US" sz="2800" dirty="0"/>
              <a:t> m</a:t>
            </a:r>
            <a:r>
              <a:rPr lang="en-US" sz="2800" baseline="30000" dirty="0"/>
              <a:t>-2 </a:t>
            </a:r>
            <a:r>
              <a:rPr lang="en-US" sz="2800" dirty="0"/>
              <a:t>s</a:t>
            </a:r>
            <a:r>
              <a:rPr lang="en-US" sz="2800" baseline="30000" dirty="0"/>
              <a:t>-1</a:t>
            </a:r>
            <a:r>
              <a:rPr lang="en-US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A1868-C8F5-AF47-8709-9523A8573B4F}"/>
              </a:ext>
            </a:extLst>
          </p:cNvPr>
          <p:cNvSpPr txBox="1"/>
          <p:nvPr/>
        </p:nvSpPr>
        <p:spPr>
          <a:xfrm>
            <a:off x="0" y="6488668"/>
            <a:ext cx="320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(ground), s = second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D52EC-6BC3-AA4B-BCA4-38CE4578CC53}"/>
              </a:ext>
            </a:extLst>
          </p:cNvPr>
          <p:cNvSpPr txBox="1"/>
          <p:nvPr/>
        </p:nvSpPr>
        <p:spPr>
          <a:xfrm>
            <a:off x="9951316" y="6453706"/>
            <a:ext cx="225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Gilmanov</a:t>
            </a:r>
            <a:r>
              <a:rPr lang="en-US" dirty="0"/>
              <a:t> et al. (2003)</a:t>
            </a:r>
          </a:p>
        </p:txBody>
      </p:sp>
    </p:spTree>
    <p:extLst>
      <p:ext uri="{BB962C8B-B14F-4D97-AF65-F5344CB8AC3E}">
        <p14:creationId xmlns:p14="http://schemas.microsoft.com/office/powerpoint/2010/main" val="417385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B8FA-1D43-0740-BD10-038C8A0C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scaling: an example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2412-630F-CF46-B164-FB5D2E4D5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6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Going up 1.5 ppm /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A81A8-95E4-DC43-BE36-FBFB29A0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E60076E-391D-5043-A718-F183B1A5830D}"/>
              </a:ext>
            </a:extLst>
          </p:cNvPr>
          <p:cNvSpPr/>
          <p:nvPr/>
        </p:nvSpPr>
        <p:spPr>
          <a:xfrm>
            <a:off x="3343701" y="4899546"/>
            <a:ext cx="6073254" cy="1487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2E33-5FDB-274B-973A-B640455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climate is warming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8FD9C99-E883-BE4A-85E7-F7A6B61A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956788" y="1690688"/>
            <a:ext cx="7051343" cy="5030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252A3-7A9E-1849-A414-AB50F9C28BAB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514D-C00A-F048-AD4A-5D855376404C}"/>
              </a:ext>
            </a:extLst>
          </p:cNvPr>
          <p:cNvSpPr txBox="1"/>
          <p:nvPr/>
        </p:nvSpPr>
        <p:spPr>
          <a:xfrm>
            <a:off x="8498542" y="3055172"/>
            <a:ext cx="300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Poles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7030A0"/>
                </a:solidFill>
              </a:rPr>
              <a:t>land</a:t>
            </a:r>
            <a:r>
              <a:rPr lang="en-US" sz="3600" dirty="0"/>
              <a:t> are warming the fastest</a:t>
            </a:r>
          </a:p>
        </p:txBody>
      </p:sp>
    </p:spTree>
    <p:extLst>
      <p:ext uri="{BB962C8B-B14F-4D97-AF65-F5344CB8AC3E}">
        <p14:creationId xmlns:p14="http://schemas.microsoft.com/office/powerpoint/2010/main" val="684645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58319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0B1B-10A3-CB48-92FC-14853BA8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in plant ecophysiology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EE166-2532-F342-A766-17A24371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E9487A-744E-C144-9D66-CA8682465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38B4AD-26A8-7C44-BA0E-09A5A7EC989C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65A1DA-CA12-114C-BD69-9DDD860B79DE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8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327037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000CC0-510A-3D41-898C-012E21C6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1" y="1103835"/>
            <a:ext cx="6032500" cy="4495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750C44-0D53-DE41-B81E-DEB65A96E29E}"/>
              </a:ext>
            </a:extLst>
          </p:cNvPr>
          <p:cNvSpPr/>
          <p:nvPr/>
        </p:nvSpPr>
        <p:spPr>
          <a:xfrm>
            <a:off x="6387152" y="2388358"/>
            <a:ext cx="2552132" cy="1064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76500-DF19-6940-A996-D2E64E5D88D1}"/>
              </a:ext>
            </a:extLst>
          </p:cNvPr>
          <p:cNvSpPr/>
          <p:nvPr/>
        </p:nvSpPr>
        <p:spPr>
          <a:xfrm>
            <a:off x="4776716" y="3616657"/>
            <a:ext cx="2336042" cy="936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A8766-ACAF-E34A-A02C-3132EBFCFB75}"/>
              </a:ext>
            </a:extLst>
          </p:cNvPr>
          <p:cNvSpPr/>
          <p:nvPr/>
        </p:nvSpPr>
        <p:spPr>
          <a:xfrm rot="19150808">
            <a:off x="4312692" y="4289450"/>
            <a:ext cx="661915" cy="16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822C0-682C-CD47-9D75-1D071A245FA8}"/>
              </a:ext>
            </a:extLst>
          </p:cNvPr>
          <p:cNvSpPr/>
          <p:nvPr/>
        </p:nvSpPr>
        <p:spPr>
          <a:xfrm>
            <a:off x="3891886" y="1152140"/>
            <a:ext cx="1990299" cy="1195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5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329976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7A3F55A-56C3-814C-8FF5-0BE71F2126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24997"/>
              </p:ext>
            </p:extLst>
          </p:nvPr>
        </p:nvGraphicFramePr>
        <p:xfrm>
          <a:off x="1459398" y="1296144"/>
          <a:ext cx="9118159" cy="43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129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239169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6BCCDF8-B0BB-0B40-A903-DF1AFC531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37" y="708271"/>
            <a:ext cx="2925724" cy="2200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85E-7469-4145-804A-79C24688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9" y="1668627"/>
            <a:ext cx="2423651" cy="25585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BBDAE-29DD-5A4B-9B29-6073FF00FFDD}"/>
              </a:ext>
            </a:extLst>
          </p:cNvPr>
          <p:cNvGrpSpPr/>
          <p:nvPr/>
        </p:nvGrpSpPr>
        <p:grpSpPr>
          <a:xfrm>
            <a:off x="165214" y="1460311"/>
            <a:ext cx="4344536" cy="1146412"/>
            <a:chOff x="830239" y="1460311"/>
            <a:chExt cx="4344536" cy="114641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4A30368-243F-8D47-AE63-90DB2F488477}"/>
                </a:ext>
              </a:extLst>
            </p:cNvPr>
            <p:cNvSpPr/>
            <p:nvPr/>
          </p:nvSpPr>
          <p:spPr>
            <a:xfrm>
              <a:off x="2429301" y="1460311"/>
              <a:ext cx="1146412" cy="1146412"/>
            </a:xfrm>
            <a:prstGeom prst="ellipse">
              <a:avLst/>
            </a:prstGeom>
            <a:solidFill>
              <a:srgbClr val="0432F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C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B79CDF-7DD2-7E49-9FCC-F54E0BA3A7BB}"/>
                </a:ext>
              </a:extLst>
            </p:cNvPr>
            <p:cNvSpPr/>
            <p:nvPr/>
          </p:nvSpPr>
          <p:spPr>
            <a:xfrm>
              <a:off x="4028363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C1998A-C8F8-AC4B-8B7C-EC51DF348A80}"/>
                </a:ext>
              </a:extLst>
            </p:cNvPr>
            <p:cNvSpPr/>
            <p:nvPr/>
          </p:nvSpPr>
          <p:spPr>
            <a:xfrm>
              <a:off x="830239" y="1460311"/>
              <a:ext cx="1146412" cy="114641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27EEE3-138F-1C4C-971D-9A5DD8F7E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8F46D6-CDC8-724C-A4DD-C620CD863FC7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51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B541A6-4CD5-F64B-B5E0-90B73156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2074461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6D400F-8EF5-6B44-AE2C-DD0800B9C173}"/>
                </a:ext>
              </a:extLst>
            </p:cNvPr>
            <p:cNvCxnSpPr>
              <a:cxnSpLocks/>
            </p:cNvCxnSpPr>
            <p:nvPr/>
          </p:nvCxnSpPr>
          <p:spPr>
            <a:xfrm>
              <a:off x="3572099" y="1941876"/>
              <a:ext cx="4526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9EECC5-DA89-A441-AFC1-1A844FD9A5B4}"/>
              </a:ext>
            </a:extLst>
          </p:cNvPr>
          <p:cNvCxnSpPr>
            <a:cxnSpLocks/>
          </p:cNvCxnSpPr>
          <p:nvPr/>
        </p:nvCxnSpPr>
        <p:spPr>
          <a:xfrm>
            <a:off x="4746312" y="1941876"/>
            <a:ext cx="426492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56114-6E74-E749-B9A3-58095272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76" y="3353749"/>
            <a:ext cx="2982036" cy="2982036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A7789D-B969-2343-906C-0FDDBF0C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225" y="3268543"/>
            <a:ext cx="1896853" cy="1255598"/>
          </a:xfrm>
          <a:prstGeom prst="curvedConnector3">
            <a:avLst>
              <a:gd name="adj1" fmla="val 989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BF7A40-58E0-9041-AE6D-FF328CA20950}"/>
              </a:ext>
            </a:extLst>
          </p:cNvPr>
          <p:cNvSpPr txBox="1"/>
          <p:nvPr/>
        </p:nvSpPr>
        <p:spPr>
          <a:xfrm>
            <a:off x="1435799" y="3480176"/>
            <a:ext cx="1923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90B47F-6428-9746-94BE-C14B685DE48F}"/>
              </a:ext>
            </a:extLst>
          </p:cNvPr>
          <p:cNvCxnSpPr>
            <a:cxnSpLocks/>
          </p:cNvCxnSpPr>
          <p:nvPr/>
        </p:nvCxnSpPr>
        <p:spPr>
          <a:xfrm>
            <a:off x="8383447" y="2770496"/>
            <a:ext cx="2038613" cy="27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3CAC89-3208-364E-BA3B-586B3C2482C9}"/>
              </a:ext>
            </a:extLst>
          </p:cNvPr>
          <p:cNvCxnSpPr>
            <a:cxnSpLocks/>
          </p:cNvCxnSpPr>
          <p:nvPr/>
        </p:nvCxnSpPr>
        <p:spPr>
          <a:xfrm>
            <a:off x="10259149" y="1835738"/>
            <a:ext cx="199938" cy="1163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9ED5D-8ACF-BA41-AFB6-CF83442D2E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427" y="4394314"/>
            <a:ext cx="2496183" cy="24961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F47E8B-44DE-2A42-B28C-24FE4FDAF8F8}"/>
              </a:ext>
            </a:extLst>
          </p:cNvPr>
          <p:cNvSpPr txBox="1"/>
          <p:nvPr/>
        </p:nvSpPr>
        <p:spPr>
          <a:xfrm>
            <a:off x="5954141" y="4231196"/>
            <a:ext cx="283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Ecosystem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69B45D-E402-4747-B436-AFFCF0464976}"/>
              </a:ext>
            </a:extLst>
          </p:cNvPr>
          <p:cNvCxnSpPr>
            <a:cxnSpLocks/>
          </p:cNvCxnSpPr>
          <p:nvPr/>
        </p:nvCxnSpPr>
        <p:spPr>
          <a:xfrm>
            <a:off x="4746312" y="5459104"/>
            <a:ext cx="1098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8A716923-9834-1241-83A2-0AB1A6ED04E4}"/>
              </a:ext>
            </a:extLst>
          </p:cNvPr>
          <p:cNvCxnSpPr>
            <a:cxnSpLocks/>
          </p:cNvCxnSpPr>
          <p:nvPr/>
        </p:nvCxnSpPr>
        <p:spPr>
          <a:xfrm flipV="1">
            <a:off x="4646964" y="2606723"/>
            <a:ext cx="1832807" cy="1530444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BE934-22C7-DB42-9CD0-A00068347C68}"/>
              </a:ext>
            </a:extLst>
          </p:cNvPr>
          <p:cNvSpPr txBox="1"/>
          <p:nvPr/>
        </p:nvSpPr>
        <p:spPr>
          <a:xfrm>
            <a:off x="7767010" y="2986023"/>
            <a:ext cx="222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89241-CF26-0848-AD39-CD34F6CE0BD3}"/>
              </a:ext>
            </a:extLst>
          </p:cNvPr>
          <p:cNvSpPr txBox="1"/>
          <p:nvPr/>
        </p:nvSpPr>
        <p:spPr>
          <a:xfrm>
            <a:off x="1013651" y="2912225"/>
            <a:ext cx="9983182" cy="1323439"/>
          </a:xfrm>
          <a:prstGeom prst="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We’ve got this, right???</a:t>
            </a:r>
          </a:p>
        </p:txBody>
      </p:sp>
    </p:spTree>
    <p:extLst>
      <p:ext uri="{BB962C8B-B14F-4D97-AF65-F5344CB8AC3E}">
        <p14:creationId xmlns:p14="http://schemas.microsoft.com/office/powerpoint/2010/main" val="417297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12" descr="sky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402877"/>
            <a:ext cx="26035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AutoShape 13"/>
          <p:cNvSpPr>
            <a:spLocks noChangeArrowheads="1"/>
          </p:cNvSpPr>
          <p:nvPr/>
        </p:nvSpPr>
        <p:spPr bwMode="auto">
          <a:xfrm rot="-868302">
            <a:off x="6858000" y="2393477"/>
            <a:ext cx="1295400" cy="533400"/>
          </a:xfrm>
          <a:prstGeom prst="rightArrow">
            <a:avLst>
              <a:gd name="adj1" fmla="val 50000"/>
              <a:gd name="adj2" fmla="val 117853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5172" name="AutoShape 14"/>
          <p:cNvSpPr>
            <a:spLocks noChangeArrowheads="1"/>
          </p:cNvSpPr>
          <p:nvPr/>
        </p:nvSpPr>
        <p:spPr bwMode="auto">
          <a:xfrm rot="1795087">
            <a:off x="6629400" y="3688877"/>
            <a:ext cx="2228850" cy="304800"/>
          </a:xfrm>
          <a:prstGeom prst="rightArrow">
            <a:avLst>
              <a:gd name="adj1" fmla="val 53574"/>
              <a:gd name="adj2" fmla="val 208542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5173" name="AutoShape 15"/>
          <p:cNvSpPr>
            <a:spLocks noChangeArrowheads="1"/>
          </p:cNvSpPr>
          <p:nvPr/>
        </p:nvSpPr>
        <p:spPr bwMode="auto">
          <a:xfrm rot="5408051">
            <a:off x="5634038" y="3769840"/>
            <a:ext cx="1266825" cy="342900"/>
          </a:xfrm>
          <a:prstGeom prst="rightArrow">
            <a:avLst>
              <a:gd name="adj1" fmla="val 50000"/>
              <a:gd name="adj2" fmla="val 179283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35174" name="Picture 16" descr="u160980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1"/>
          <a:stretch>
            <a:fillRect/>
          </a:stretch>
        </p:blipFill>
        <p:spPr bwMode="auto">
          <a:xfrm>
            <a:off x="8050214" y="4669953"/>
            <a:ext cx="2592387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5175" name="Picture 17" descr="Tropical forest on hillsides. Puerto Ric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3688" r="2756" b="3688"/>
          <a:stretch>
            <a:fillRect/>
          </a:stretch>
        </p:blipFill>
        <p:spPr bwMode="auto">
          <a:xfrm>
            <a:off x="5422900" y="4665191"/>
            <a:ext cx="2592388" cy="1728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770" name="Picture 18" descr="Smoke"/>
          <p:cNvPicPr>
            <a:picLocks noChangeAspect="1" noChangeArrowheads="1"/>
          </p:cNvPicPr>
          <p:nvPr/>
        </p:nvPicPr>
        <p:blipFill>
          <a:blip r:embed="rId6"/>
          <a:srcRect r="27513"/>
          <a:stretch>
            <a:fillRect/>
          </a:stretch>
        </p:blipFill>
        <p:spPr bwMode="auto">
          <a:xfrm>
            <a:off x="1752601" y="1783877"/>
            <a:ext cx="3038475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135177" name="Text Box 19"/>
          <p:cNvSpPr txBox="1">
            <a:spLocks noChangeArrowheads="1"/>
          </p:cNvSpPr>
          <p:nvPr/>
        </p:nvSpPr>
        <p:spPr bwMode="auto">
          <a:xfrm>
            <a:off x="0" y="6519446"/>
            <a:ext cx="12605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600" dirty="0" err="1">
                <a:latin typeface="Arial Narrow" charset="0"/>
              </a:rPr>
              <a:t>LeQuere</a:t>
            </a:r>
            <a:r>
              <a:rPr lang="en-AU" sz="1600" dirty="0">
                <a:latin typeface="Arial Narrow" charset="0"/>
              </a:rPr>
              <a:t> 2015</a:t>
            </a:r>
            <a:endParaRPr lang="en-US" sz="1600" dirty="0">
              <a:latin typeface="Arial Narrow" charset="0"/>
            </a:endParaRPr>
          </a:p>
        </p:txBody>
      </p:sp>
      <p:sp>
        <p:nvSpPr>
          <p:cNvPr id="135178" name="Text Box 20"/>
          <p:cNvSpPr txBox="1">
            <a:spLocks noChangeArrowheads="1"/>
          </p:cNvSpPr>
          <p:nvPr/>
        </p:nvSpPr>
        <p:spPr bwMode="auto">
          <a:xfrm>
            <a:off x="6934201" y="1936277"/>
            <a:ext cx="81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46%</a:t>
            </a:r>
          </a:p>
        </p:txBody>
      </p:sp>
      <p:sp>
        <p:nvSpPr>
          <p:cNvPr id="135179" name="Text Box 21"/>
          <p:cNvSpPr txBox="1">
            <a:spLocks noChangeArrowheads="1"/>
          </p:cNvSpPr>
          <p:nvPr/>
        </p:nvSpPr>
        <p:spPr bwMode="auto">
          <a:xfrm>
            <a:off x="8763000" y="4222277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22%</a:t>
            </a:r>
          </a:p>
        </p:txBody>
      </p:sp>
      <p:sp>
        <p:nvSpPr>
          <p:cNvPr id="135180" name="Text Box 22"/>
          <p:cNvSpPr txBox="1">
            <a:spLocks noChangeArrowheads="1"/>
          </p:cNvSpPr>
          <p:nvPr/>
        </p:nvSpPr>
        <p:spPr bwMode="auto">
          <a:xfrm>
            <a:off x="6324600" y="4222277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30%</a:t>
            </a:r>
          </a:p>
        </p:txBody>
      </p:sp>
      <p:sp>
        <p:nvSpPr>
          <p:cNvPr id="135181" name="AutoShape 23"/>
          <p:cNvSpPr>
            <a:spLocks noChangeArrowheads="1"/>
          </p:cNvSpPr>
          <p:nvPr/>
        </p:nvSpPr>
        <p:spPr bwMode="auto">
          <a:xfrm>
            <a:off x="4495800" y="2355377"/>
            <a:ext cx="1295400" cy="1066800"/>
          </a:xfrm>
          <a:prstGeom prst="rightArrow">
            <a:avLst>
              <a:gd name="adj1" fmla="val 50000"/>
              <a:gd name="adj2" fmla="val 58927"/>
            </a:avLst>
          </a:prstGeom>
          <a:solidFill>
            <a:schemeClr val="bg1"/>
          </a:solidFill>
          <a:ln w="28575" cap="sq">
            <a:solidFill>
              <a:srgbClr val="FF0B0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5182" name="AutoShape 24"/>
          <p:cNvSpPr>
            <a:spLocks noChangeArrowheads="1"/>
          </p:cNvSpPr>
          <p:nvPr/>
        </p:nvSpPr>
        <p:spPr bwMode="auto">
          <a:xfrm>
            <a:off x="5791200" y="2545877"/>
            <a:ext cx="1143000" cy="838200"/>
          </a:xfrm>
          <a:prstGeom prst="roundRect">
            <a:avLst>
              <a:gd name="adj" fmla="val 16667"/>
            </a:avLst>
          </a:prstGeom>
          <a:noFill/>
          <a:ln w="31750" cap="sq">
            <a:solidFill>
              <a:srgbClr val="FF0B0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4400" dirty="0">
                <a:latin typeface="Helvetica" charset="0"/>
              </a:rPr>
              <a:t>CO</a:t>
            </a:r>
            <a:r>
              <a:rPr lang="en-US" sz="4400" baseline="-25000" dirty="0">
                <a:latin typeface="Helvetica" charset="0"/>
              </a:rPr>
              <a:t>2</a:t>
            </a:r>
            <a:endParaRPr lang="en-US" dirty="0">
              <a:latin typeface="Helvetica" charset="0"/>
            </a:endParaRP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7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26677"/>
            <a:ext cx="1771650" cy="1193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984500" y="2122015"/>
            <a:ext cx="583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tone Sans OS ITC TT-Semi" charset="0"/>
              </a:rPr>
              <a:t>10%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AutoShape 22"/>
          <p:cNvSpPr>
            <a:spLocks noChangeArrowheads="1"/>
          </p:cNvSpPr>
          <p:nvPr/>
        </p:nvSpPr>
        <p:spPr bwMode="auto">
          <a:xfrm>
            <a:off x="3505200" y="2126777"/>
            <a:ext cx="2438400" cy="228600"/>
          </a:xfrm>
          <a:prstGeom prst="rightArrow">
            <a:avLst>
              <a:gd name="adj1" fmla="val 50000"/>
              <a:gd name="adj2" fmla="val 117877"/>
            </a:avLst>
          </a:prstGeom>
          <a:solidFill>
            <a:srgbClr val="FF0000"/>
          </a:solidFill>
          <a:ln w="28575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4236654" y="4480524"/>
            <a:ext cx="583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tone Sans OS ITC TT-Semi" charset="0"/>
              </a:rPr>
              <a:t>90%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5604-5B54-8642-A53E-E231D7E6A6AE}"/>
              </a:ext>
            </a:extLst>
          </p:cNvPr>
          <p:cNvSpPr txBox="1"/>
          <p:nvPr/>
        </p:nvSpPr>
        <p:spPr>
          <a:xfrm>
            <a:off x="212334" y="69376"/>
            <a:ext cx="11764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We’ve got a good handle on present-day land carbon uptake and storage (~30% of fossil fuel emissions)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B08CCD-7A30-B643-8207-2423237B3444}"/>
              </a:ext>
            </a:extLst>
          </p:cNvPr>
          <p:cNvSpPr txBox="1"/>
          <p:nvPr/>
        </p:nvSpPr>
        <p:spPr>
          <a:xfrm>
            <a:off x="10028651" y="6504057"/>
            <a:ext cx="216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LeQuere</a:t>
            </a:r>
            <a:r>
              <a:rPr lang="en-US" dirty="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603559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FCD0B-6469-1F4C-804D-11E82454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" y="344578"/>
            <a:ext cx="7484243" cy="614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D96AD-118E-0249-8F03-04EEE37A348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CC629D8-CCA8-0A42-B70F-B96DF1C02A83}"/>
              </a:ext>
            </a:extLst>
          </p:cNvPr>
          <p:cNvSpPr/>
          <p:nvPr/>
        </p:nvSpPr>
        <p:spPr>
          <a:xfrm>
            <a:off x="7328848" y="1064525"/>
            <a:ext cx="832513" cy="3575714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8C28-2FBE-D74C-8CE8-82EF84D8E170}"/>
              </a:ext>
            </a:extLst>
          </p:cNvPr>
          <p:cNvSpPr txBox="1"/>
          <p:nvPr/>
        </p:nvSpPr>
        <p:spPr>
          <a:xfrm>
            <a:off x="8311486" y="1889850"/>
            <a:ext cx="3648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direction and magnitude of the future land carbon sink is not known</a:t>
            </a:r>
          </a:p>
        </p:txBody>
      </p:sp>
    </p:spTree>
    <p:extLst>
      <p:ext uri="{BB962C8B-B14F-4D97-AF65-F5344CB8AC3E}">
        <p14:creationId xmlns:p14="http://schemas.microsoft.com/office/powerpoint/2010/main" val="392680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FCD0B-6469-1F4C-804D-11E82454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2" y="344578"/>
            <a:ext cx="7484243" cy="614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D96AD-118E-0249-8F03-04EEE37A348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CC629D8-CCA8-0A42-B70F-B96DF1C02A83}"/>
              </a:ext>
            </a:extLst>
          </p:cNvPr>
          <p:cNvSpPr/>
          <p:nvPr/>
        </p:nvSpPr>
        <p:spPr>
          <a:xfrm>
            <a:off x="7328848" y="1064525"/>
            <a:ext cx="832513" cy="3575714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8C28-2FBE-D74C-8CE8-82EF84D8E170}"/>
              </a:ext>
            </a:extLst>
          </p:cNvPr>
          <p:cNvSpPr txBox="1"/>
          <p:nvPr/>
        </p:nvSpPr>
        <p:spPr>
          <a:xfrm>
            <a:off x="8311486" y="1889850"/>
            <a:ext cx="3648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Land carbon sink correlates well with photosynthesis on land (r</a:t>
            </a:r>
            <a:r>
              <a:rPr lang="en-US" sz="2800" baseline="30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 &gt; 0.9)</a:t>
            </a:r>
          </a:p>
        </p:txBody>
      </p:sp>
    </p:spTree>
    <p:extLst>
      <p:ext uri="{BB962C8B-B14F-4D97-AF65-F5344CB8AC3E}">
        <p14:creationId xmlns:p14="http://schemas.microsoft.com/office/powerpoint/2010/main" val="390467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Temporal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timeframe</a:t>
            </a:r>
            <a:r>
              <a:rPr lang="en-US" sz="3600" dirty="0"/>
              <a:t> over which a driver or process of interest operates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Spatial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area</a:t>
            </a:r>
            <a:r>
              <a:rPr lang="en-US" sz="3600" dirty="0"/>
              <a:t> over which a driver or processes of interest operates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68E7E-45E2-974C-AA14-02B67A7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148" y="1825625"/>
            <a:ext cx="2468658" cy="210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E9B05-35D7-7749-A050-6E6640592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170" y="4332722"/>
            <a:ext cx="1009956" cy="82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77711-701C-D14B-BC0A-6C375A4E3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068" y="5381423"/>
            <a:ext cx="2452029" cy="102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8BB24-1C47-7E4B-9E94-F72F226C2D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569" y="4542630"/>
            <a:ext cx="1780282" cy="17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5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0E28-B165-4D43-8F0F-FA53A191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91AB0-A78A-3B44-9BEA-B7A022A9C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teams </a:t>
            </a:r>
            <a:r>
              <a:rPr lang="en-US"/>
              <a:t>of 3-4, </a:t>
            </a:r>
            <a:r>
              <a:rPr lang="en-US" dirty="0"/>
              <a:t>answer the following question: </a:t>
            </a:r>
            <a:r>
              <a:rPr lang="en-US" dirty="0">
                <a:solidFill>
                  <a:srgbClr val="FF0000"/>
                </a:solidFill>
              </a:rPr>
              <a:t>If photosynthesis drives the land carbon sink strength and temperature and CO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responses of photosynthesis are well characterized, why is the future carbon sink so uncertain?</a:t>
            </a:r>
          </a:p>
          <a:p>
            <a:r>
              <a:rPr lang="en-US" dirty="0">
                <a:solidFill>
                  <a:srgbClr val="7030A0"/>
                </a:solidFill>
              </a:rPr>
              <a:t>Hint: this is a scaling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3FC7D-87AB-FD40-9074-E1A2C059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570" y="3275630"/>
            <a:ext cx="4363759" cy="3582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96CB7F-371D-6842-AC33-C223A0DB6D1C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897772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9B48-26B1-C242-9D19-37485FBE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across scales: </a:t>
            </a:r>
            <a:r>
              <a:rPr lang="en-US" dirty="0">
                <a:solidFill>
                  <a:srgbClr val="FF0000"/>
                </a:solidFill>
              </a:rPr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067F3-2F6A-064A-A3A3-286F03B48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0D6B-92F3-7048-8D14-855013D7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FE1E6-F559-284F-BD12-C3AA8952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Mechanisms are easier to characterize at smaller scales</a:t>
            </a:r>
          </a:p>
          <a:p>
            <a:pPr lvl="1"/>
            <a:r>
              <a:rPr lang="en-US" sz="3200" dirty="0">
                <a:solidFill>
                  <a:srgbClr val="7030A0"/>
                </a:solidFill>
              </a:rPr>
              <a:t>As you increase scale, the details become less clear</a:t>
            </a:r>
          </a:p>
          <a:p>
            <a:r>
              <a:rPr lang="en-US" sz="3600" dirty="0"/>
              <a:t>Outcomes are easier to characterize at larger scales</a:t>
            </a:r>
          </a:p>
          <a:p>
            <a:pPr lvl="1"/>
            <a:r>
              <a:rPr lang="en-US" sz="3200" dirty="0">
                <a:solidFill>
                  <a:srgbClr val="7030A0"/>
                </a:solidFill>
              </a:rPr>
              <a:t>As you reduce scale, it is difficult to understand all the interactions that might influence a process</a:t>
            </a:r>
          </a:p>
        </p:txBody>
      </p:sp>
    </p:spTree>
    <p:extLst>
      <p:ext uri="{BB962C8B-B14F-4D97-AF65-F5344CB8AC3E}">
        <p14:creationId xmlns:p14="http://schemas.microsoft.com/office/powerpoint/2010/main" val="2485003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1D9462-F314-5C40-AFCD-4B07E23C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2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can measure </a:t>
            </a:r>
            <a:r>
              <a:rPr lang="en-US" dirty="0" err="1"/>
              <a:t>ecophysiological</a:t>
            </a:r>
            <a:r>
              <a:rPr lang="en-US" dirty="0"/>
              <a:t> process response while holding all conditions constant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F0339-2105-2641-B082-07A58E22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3451"/>
            <a:ext cx="5636057" cy="3814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000FF-0ED6-5E48-BE6C-4C3FA7502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526" y="3043451"/>
            <a:ext cx="3714146" cy="32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8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might miss important interactions, environment not in-tact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16A5F-7A84-6F44-9198-3FBFF93185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5838996"/>
            <a:ext cx="4359897" cy="681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9D7C5-1BAD-A34D-9E0D-FD645CBD84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2768251"/>
            <a:ext cx="4359897" cy="3138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4653E-66B2-6B44-B694-1D71BB868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423" y="2834199"/>
            <a:ext cx="2635724" cy="3514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06DDC-9972-0742-9EF4-9B71A0A5A40C}"/>
              </a:ext>
            </a:extLst>
          </p:cNvPr>
          <p:cNvSpPr txBox="1"/>
          <p:nvPr/>
        </p:nvSpPr>
        <p:spPr>
          <a:xfrm>
            <a:off x="3413934" y="5157959"/>
            <a:ext cx="14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Soil moisture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237D91-07C7-7042-B795-07FDC232A6BA}"/>
              </a:ext>
            </a:extLst>
          </p:cNvPr>
          <p:cNvCxnSpPr/>
          <p:nvPr/>
        </p:nvCxnSpPr>
        <p:spPr>
          <a:xfrm flipH="1">
            <a:off x="3018147" y="5349922"/>
            <a:ext cx="36649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940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1: </a:t>
            </a:r>
            <a:r>
              <a:rPr lang="en-US" dirty="0">
                <a:solidFill>
                  <a:srgbClr val="7030A0"/>
                </a:solidFill>
              </a:rPr>
              <a:t>controlled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uncontrolled</a:t>
            </a:r>
            <a:r>
              <a:rPr lang="en-US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 ground: field manipulations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can manipulate in-tact environment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still not truly “natural”; expensive; 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35E3E-9B5E-5842-9F47-4FA092E4BF2D}"/>
              </a:ext>
            </a:extLst>
          </p:cNvPr>
          <p:cNvSpPr txBox="1"/>
          <p:nvPr/>
        </p:nvSpPr>
        <p:spPr>
          <a:xfrm>
            <a:off x="10285324" y="6461374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F0846-B36B-514E-9E7A-8873E962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19" y="3063558"/>
            <a:ext cx="4866565" cy="358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988BC-CC14-3340-995E-0E194DA00B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914" y="3345053"/>
            <a:ext cx="3775880" cy="28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F49B27-1523-E24A-A7B3-BE6998A0B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measure the impact on more important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C3651-A47C-4C45-90BF-1112D29B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06" y="2770806"/>
            <a:ext cx="7167710" cy="376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80C91-9EDD-CC4D-ACD9-1EF4EBDA7558}"/>
              </a:ext>
            </a:extLst>
          </p:cNvPr>
          <p:cNvSpPr txBox="1"/>
          <p:nvPr/>
        </p:nvSpPr>
        <p:spPr>
          <a:xfrm>
            <a:off x="10473122" y="6488668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(2010)</a:t>
            </a:r>
          </a:p>
        </p:txBody>
      </p:sp>
    </p:spTree>
    <p:extLst>
      <p:ext uri="{BB962C8B-B14F-4D97-AF65-F5344CB8AC3E}">
        <p14:creationId xmlns:p14="http://schemas.microsoft.com/office/powerpoint/2010/main" val="394411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en-US" dirty="0"/>
              <a:t>: measure the impact on more important scale; lots of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933CA-9A0C-944D-80DC-14DB6F37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1" y="2934265"/>
            <a:ext cx="4555793" cy="3487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391CC-FC94-774E-B61C-3976891B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4094"/>
            <a:ext cx="5248701" cy="29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4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Temporal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timeframe</a:t>
            </a:r>
            <a:r>
              <a:rPr lang="en-US" sz="3600" dirty="0"/>
              <a:t> over which a driver or process of interest operates</a:t>
            </a:r>
          </a:p>
          <a:p>
            <a:r>
              <a:rPr lang="en-US" sz="4000" dirty="0">
                <a:solidFill>
                  <a:schemeClr val="bg2"/>
                </a:solidFill>
              </a:rPr>
              <a:t>Spatial</a:t>
            </a:r>
          </a:p>
          <a:p>
            <a:pPr lvl="1"/>
            <a:r>
              <a:rPr lang="en-US" sz="3600" dirty="0">
                <a:solidFill>
                  <a:schemeClr val="bg2"/>
                </a:solidFill>
              </a:rPr>
              <a:t>The area over which a driver or processes of interest operates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68E7E-45E2-974C-AA14-02B67A7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148" y="1825625"/>
            <a:ext cx="2468658" cy="21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9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C602-420F-C24F-B979-A5717BC9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Ecophysiological</a:t>
            </a:r>
            <a:r>
              <a:rPr lang="en-US" dirty="0"/>
              <a:t> scale consideration 2: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organ</a:t>
            </a:r>
            <a:r>
              <a:rPr lang="en-US" dirty="0"/>
              <a:t> versus </a:t>
            </a:r>
            <a:r>
              <a:rPr lang="en-US" dirty="0">
                <a:solidFill>
                  <a:srgbClr val="7030A0"/>
                </a:solidFill>
              </a:rPr>
              <a:t>ecosystem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6ED3-645F-0344-A874-09C6FD72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Ecosystem-scale measurements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</a:t>
            </a:r>
            <a:r>
              <a:rPr lang="en-US" dirty="0"/>
              <a:t>: not a direct measurement; some disagreement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BD0BB-57F7-CD43-8AD1-D1E481E729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2688662"/>
            <a:ext cx="7162800" cy="398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43908-4DCE-9D4F-82A4-4C6FC80CA101}"/>
              </a:ext>
            </a:extLst>
          </p:cNvPr>
          <p:cNvSpPr txBox="1"/>
          <p:nvPr/>
        </p:nvSpPr>
        <p:spPr>
          <a:xfrm>
            <a:off x="0" y="6488668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Wu et al. (2010)</a:t>
            </a:r>
          </a:p>
        </p:txBody>
      </p:sp>
    </p:spTree>
    <p:extLst>
      <p:ext uri="{BB962C8B-B14F-4D97-AF65-F5344CB8AC3E}">
        <p14:creationId xmlns:p14="http://schemas.microsoft.com/office/powerpoint/2010/main" val="4030734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9F1A-E55C-0C46-977C-84BA5AC1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across scales: </a:t>
            </a:r>
            <a:r>
              <a:rPr lang="en-US" dirty="0">
                <a:solidFill>
                  <a:srgbClr val="FF0000"/>
                </a:solidFill>
              </a:rPr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2A19A-9D1C-844E-B9A3-BBCDFCC65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82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provide a way to assess the scalability of mechanisms (example with photosynthetic acclimation)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1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</p:txBody>
      </p:sp>
    </p:spTree>
    <p:extLst>
      <p:ext uri="{BB962C8B-B14F-4D97-AF65-F5344CB8AC3E}">
        <p14:creationId xmlns:p14="http://schemas.microsoft.com/office/powerpoint/2010/main" val="3628095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ADC1C-D162-F940-BA7A-E8C03738A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" y="1067937"/>
            <a:ext cx="6790492" cy="4595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9BE36-B4A0-2644-BEE4-630C2EA8F62E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9AE88-E26B-154A-97C0-D181AD48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43" y="1067937"/>
            <a:ext cx="4772839" cy="42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</p:txBody>
      </p:sp>
    </p:spTree>
    <p:extLst>
      <p:ext uri="{BB962C8B-B14F-4D97-AF65-F5344CB8AC3E}">
        <p14:creationId xmlns:p14="http://schemas.microsoft.com/office/powerpoint/2010/main" val="2048808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C1895-8106-8E4A-9480-C91012CB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555" y="3724178"/>
            <a:ext cx="7574507" cy="2519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A3E3-A771-3C40-B459-6DFC2DAD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7" y="443757"/>
            <a:ext cx="6318913" cy="2829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138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Quantify the theory and build a model</a:t>
            </a:r>
          </a:p>
        </p:txBody>
      </p:sp>
    </p:spTree>
    <p:extLst>
      <p:ext uri="{BB962C8B-B14F-4D97-AF65-F5344CB8AC3E}">
        <p14:creationId xmlns:p14="http://schemas.microsoft.com/office/powerpoint/2010/main" val="2529280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7E90D-2755-B448-B1D4-7355A615D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264" y="3365176"/>
            <a:ext cx="8074030" cy="161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737A9-9A99-C64D-8373-19308843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64" y="343203"/>
            <a:ext cx="8074030" cy="2195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CD182-6272-3742-BFD0-1705DC1C0B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264" y="4981433"/>
            <a:ext cx="8074030" cy="6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5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AEFE-B452-064D-82C2-1A033A8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provide a way to assess the scalability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1A5-1941-CB4A-B5D1-ECD707D56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Steps involved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Evaluate process mechanisms under highly controlled conditions (small scale)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Develop a theory for process and it’s environmental response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Quantify the theory and build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Simulate similar or connected processes that can be measured at larger scales</a:t>
            </a:r>
          </a:p>
        </p:txBody>
      </p:sp>
    </p:spTree>
    <p:extLst>
      <p:ext uri="{BB962C8B-B14F-4D97-AF65-F5344CB8AC3E}">
        <p14:creationId xmlns:p14="http://schemas.microsoft.com/office/powerpoint/2010/main" val="355470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5754A-0F58-9748-AC5D-7D9F2A7900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53D48-8AFE-F741-AFCA-F3285F6E0C87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4145112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22504-392D-3A4A-A38C-4D85086A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8" y="764274"/>
            <a:ext cx="5012708" cy="5526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066A32-EF31-1147-A284-98C09F6B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79" y="225327"/>
            <a:ext cx="6405858" cy="3145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67359-7AFC-1442-AEC5-AFF76FA11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201" y="4154901"/>
            <a:ext cx="3906472" cy="2703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37BFB-E13E-BF42-86F3-33D1C7AECD77}"/>
              </a:ext>
            </a:extLst>
          </p:cNvPr>
          <p:cNvSpPr txBox="1"/>
          <p:nvPr/>
        </p:nvSpPr>
        <p:spPr>
          <a:xfrm>
            <a:off x="0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BBD2E-B5F5-CB48-A3D0-C2ED4E3EE0E8}"/>
              </a:ext>
            </a:extLst>
          </p:cNvPr>
          <p:cNvSpPr txBox="1"/>
          <p:nvPr/>
        </p:nvSpPr>
        <p:spPr>
          <a:xfrm>
            <a:off x="5720686" y="3577194"/>
            <a:ext cx="205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Stocker et al. (2020)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EB1F2-8D94-2541-BC6A-5D685EFAE43F}"/>
              </a:ext>
            </a:extLst>
          </p:cNvPr>
          <p:cNvSpPr txBox="1"/>
          <p:nvPr/>
        </p:nvSpPr>
        <p:spPr>
          <a:xfrm>
            <a:off x="10285324" y="6515542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42904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237D-3DEE-0344-96A7-01ED3B41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Improved scaling</a:t>
            </a:r>
            <a:r>
              <a:rPr lang="en-US" dirty="0"/>
              <a:t>: coordinated research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14522-DA2A-BA42-A710-899D99F1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62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42AF4-8AC2-5D46-BEB8-79881D0F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8" y="632156"/>
            <a:ext cx="9055100" cy="5511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FF78C2-902D-D44F-971D-8F1C21D27914}"/>
              </a:ext>
            </a:extLst>
          </p:cNvPr>
          <p:cNvSpPr/>
          <p:nvPr/>
        </p:nvSpPr>
        <p:spPr>
          <a:xfrm>
            <a:off x="299208" y="2442949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04CE6-AEFE-5E42-9746-6FF738523B2E}"/>
              </a:ext>
            </a:extLst>
          </p:cNvPr>
          <p:cNvSpPr/>
          <p:nvPr/>
        </p:nvSpPr>
        <p:spPr>
          <a:xfrm>
            <a:off x="299208" y="5202071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FE83D-81F3-664D-9F9A-A36AA7F72552}"/>
              </a:ext>
            </a:extLst>
          </p:cNvPr>
          <p:cNvSpPr txBox="1"/>
          <p:nvPr/>
        </p:nvSpPr>
        <p:spPr>
          <a:xfrm>
            <a:off x="8755225" y="6488668"/>
            <a:ext cx="343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(2013) Meth. Ecol. Evo.</a:t>
            </a:r>
          </a:p>
        </p:txBody>
      </p:sp>
    </p:spTree>
    <p:extLst>
      <p:ext uri="{BB962C8B-B14F-4D97-AF65-F5344CB8AC3E}">
        <p14:creationId xmlns:p14="http://schemas.microsoft.com/office/powerpoint/2010/main" val="3479071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CFD90-7F8E-1F4D-AFE3-2EAA337A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26" y="3613667"/>
            <a:ext cx="4599295" cy="3068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66810-F38E-444B-A3D2-501752AF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5" y="5642422"/>
            <a:ext cx="2786418" cy="83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3AFA3-C06F-C744-A508-EE55017F7F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4" y="824605"/>
            <a:ext cx="5086202" cy="259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F8E7E-112C-E440-8BD2-3EB9134E5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4" y="189605"/>
            <a:ext cx="20066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8FA3-CEB6-B747-B98B-EBAE8000F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309" y="0"/>
            <a:ext cx="1461827" cy="1461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5E68C-1310-8140-95F5-4ABF03569F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59" y="1492377"/>
            <a:ext cx="5028166" cy="2514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1C398-E293-A448-9237-5ABD0F2649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16" y="4560003"/>
            <a:ext cx="4489720" cy="216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DBEBD-2284-114C-9DB5-2AC7D97C005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5834484"/>
            <a:ext cx="2206957" cy="1023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FEEA8-5ED4-1D45-B8B2-AA68C3BA1028}"/>
              </a:ext>
            </a:extLst>
          </p:cNvPr>
          <p:cNvSpPr txBox="1"/>
          <p:nvPr/>
        </p:nvSpPr>
        <p:spPr>
          <a:xfrm>
            <a:off x="6156292" y="4144504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PhenoCam</a:t>
            </a:r>
            <a:r>
              <a:rPr lang="en-US" sz="2400" dirty="0"/>
              <a:t> </a:t>
            </a:r>
          </a:p>
          <a:p>
            <a:r>
              <a:rPr lang="en-US" sz="2400" dirty="0"/>
              <a:t>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111EC-F48A-764B-9258-3FB772C28F0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63" y="5906995"/>
            <a:ext cx="1549442" cy="774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F1253-BF58-8C48-B2B7-F732CB8E1DC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330" y="0"/>
            <a:ext cx="2060243" cy="1545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980CC-71B0-0A4D-B50B-974EE6FCADF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586" y="0"/>
            <a:ext cx="1103723" cy="1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92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79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D7E26-42C7-F144-B8D1-7DD86522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23" y="4764943"/>
            <a:ext cx="6302896" cy="1492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992AC-4733-EF45-9A50-E8CB919AE4C2}"/>
              </a:ext>
            </a:extLst>
          </p:cNvPr>
          <p:cNvSpPr txBox="1"/>
          <p:nvPr/>
        </p:nvSpPr>
        <p:spPr>
          <a:xfrm>
            <a:off x="5349923" y="6257498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BioScience</a:t>
            </a:r>
            <a:r>
              <a:rPr lang="en-US" dirty="0"/>
              <a:t> (October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8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96F0-A701-EC44-9965-FB0AAA50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ecological and agricultural research sites (LTER and LTAR)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01A1F-3353-5443-AFB3-C8FBF67A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251"/>
            <a:ext cx="4307208" cy="4798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60B15-0686-914B-9394-4E1FB7B2B3A8}"/>
              </a:ext>
            </a:extLst>
          </p:cNvPr>
          <p:cNvSpPr txBox="1"/>
          <p:nvPr/>
        </p:nvSpPr>
        <p:spPr>
          <a:xfrm>
            <a:off x="7398160" y="5548770"/>
            <a:ext cx="3955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**Measurements not coordinated**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4A75-012C-3847-A671-7778CEB87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0986" y="1827251"/>
            <a:ext cx="4601442" cy="35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30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predictions: </a:t>
            </a:r>
            <a:r>
              <a:rPr lang="en-US"/>
              <a:t>large-scale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4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856-09F2-CF43-950B-0E0C0203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B16FD-5852-DA48-9107-DC88A6AC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40" y="1445410"/>
            <a:ext cx="6917519" cy="519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60D5D-00C2-444F-9861-90E04A5AE595}"/>
              </a:ext>
            </a:extLst>
          </p:cNvPr>
          <p:cNvSpPr txBox="1"/>
          <p:nvPr/>
        </p:nvSpPr>
        <p:spPr>
          <a:xfrm>
            <a:off x="11478343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</p:spTree>
    <p:extLst>
      <p:ext uri="{BB962C8B-B14F-4D97-AF65-F5344CB8AC3E}">
        <p14:creationId xmlns:p14="http://schemas.microsoft.com/office/powerpoint/2010/main" val="413045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Kaitlin </a:t>
            </a:r>
            <a:r>
              <a:rPr lang="en-US" dirty="0" err="1"/>
              <a:t>Naughten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4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5754A-0F58-9748-AC5D-7D9F2A7900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53D48-8AFE-F741-AFCA-F3285F6E0C87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AABB8-CA99-EA4A-9986-20E3DD06675C}"/>
              </a:ext>
            </a:extLst>
          </p:cNvPr>
          <p:cNvSpPr txBox="1"/>
          <p:nvPr/>
        </p:nvSpPr>
        <p:spPr>
          <a:xfrm>
            <a:off x="8024884" y="178785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the timescale?</a:t>
            </a:r>
          </a:p>
        </p:txBody>
      </p:sp>
    </p:spTree>
    <p:extLst>
      <p:ext uri="{BB962C8B-B14F-4D97-AF65-F5344CB8AC3E}">
        <p14:creationId xmlns:p14="http://schemas.microsoft.com/office/powerpoint/2010/main" val="320158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predictions: realism versus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57699-F8CC-B840-AE88-C365508C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" y="443363"/>
            <a:ext cx="87884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F7039-E630-3540-A7B2-8D1902DEEF42}"/>
              </a:ext>
            </a:extLst>
          </p:cNvPr>
          <p:cNvSpPr txBox="1"/>
          <p:nvPr/>
        </p:nvSpPr>
        <p:spPr>
          <a:xfrm>
            <a:off x="555388" y="4667534"/>
            <a:ext cx="961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Adding processes to models may improve their realism…</a:t>
            </a:r>
          </a:p>
        </p:txBody>
      </p:sp>
    </p:spTree>
    <p:extLst>
      <p:ext uri="{BB962C8B-B14F-4D97-AF65-F5344CB8AC3E}">
        <p14:creationId xmlns:p14="http://schemas.microsoft.com/office/powerpoint/2010/main" val="321999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57699-F8CC-B840-AE88-C365508C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" y="443363"/>
            <a:ext cx="87884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F7039-E630-3540-A7B2-8D1902DEEF42}"/>
              </a:ext>
            </a:extLst>
          </p:cNvPr>
          <p:cNvSpPr txBox="1"/>
          <p:nvPr/>
        </p:nvSpPr>
        <p:spPr>
          <a:xfrm>
            <a:off x="459853" y="4708477"/>
            <a:ext cx="10040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…but may also make them more unreliable and uncertain</a:t>
            </a:r>
          </a:p>
        </p:txBody>
      </p:sp>
    </p:spTree>
    <p:extLst>
      <p:ext uri="{BB962C8B-B14F-4D97-AF65-F5344CB8AC3E}">
        <p14:creationId xmlns:p14="http://schemas.microsoft.com/office/powerpoint/2010/main" val="3565878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2839-E5F1-6F4E-B124-7610F19E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consideration: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What scale(s) are you evaluating?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EC56-BAE4-1C41-AFC5-CA872AB3A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7E856-C9E8-C343-B067-E48B9D687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63" y="524680"/>
            <a:ext cx="4853960" cy="587612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CBC1322-E425-3942-A4A5-A51C0B2CF996}"/>
              </a:ext>
            </a:extLst>
          </p:cNvPr>
          <p:cNvSpPr/>
          <p:nvPr/>
        </p:nvSpPr>
        <p:spPr>
          <a:xfrm>
            <a:off x="5363571" y="5527343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950D08-E90B-0948-B305-75EF72AE1301}"/>
              </a:ext>
            </a:extLst>
          </p:cNvPr>
          <p:cNvSpPr/>
          <p:nvPr/>
        </p:nvSpPr>
        <p:spPr>
          <a:xfrm>
            <a:off x="1410363" y="630072"/>
            <a:ext cx="600502" cy="6277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9A496-D48F-2D4C-8186-2542C66377F5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274025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7AA038-B563-C04F-9AF5-6DF68E5A6F52}"/>
              </a:ext>
            </a:extLst>
          </p:cNvPr>
          <p:cNvCxnSpPr>
            <a:endCxn id="6" idx="1"/>
          </p:cNvCxnSpPr>
          <p:nvPr/>
        </p:nvCxnSpPr>
        <p:spPr>
          <a:xfrm flipV="1">
            <a:off x="5104750" y="1399317"/>
            <a:ext cx="1592146" cy="64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E25AFA-0AC9-2F48-9934-F06C8142C00B}"/>
              </a:ext>
            </a:extLst>
          </p:cNvPr>
          <p:cNvSpPr txBox="1"/>
          <p:nvPr/>
        </p:nvSpPr>
        <p:spPr>
          <a:xfrm>
            <a:off x="0" y="6488668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= meters (single leaf), s = second</a:t>
            </a:r>
          </a:p>
        </p:txBody>
      </p:sp>
    </p:spTree>
    <p:extLst>
      <p:ext uri="{BB962C8B-B14F-4D97-AF65-F5344CB8AC3E}">
        <p14:creationId xmlns:p14="http://schemas.microsoft.com/office/powerpoint/2010/main" val="155472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2B05-BCBB-D545-8B35-15CF28A6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two dimensions of scaling are </a:t>
            </a:r>
            <a:r>
              <a:rPr lang="en-US" dirty="0">
                <a:solidFill>
                  <a:srgbClr val="7030A0"/>
                </a:solidFill>
              </a:rPr>
              <a:t>temporal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F4A-DA67-214A-B13B-7DE6B947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9639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Temporal</a:t>
            </a:r>
          </a:p>
          <a:p>
            <a:pPr lvl="1"/>
            <a:r>
              <a:rPr lang="en-US" sz="3600" dirty="0">
                <a:solidFill>
                  <a:schemeClr val="bg2"/>
                </a:solidFill>
              </a:rPr>
              <a:t>The timescale over which a driver or process of interest operates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Spatial</a:t>
            </a:r>
          </a:p>
          <a:p>
            <a:pPr lvl="1"/>
            <a:r>
              <a:rPr lang="en-US" sz="3600" dirty="0"/>
              <a:t>The </a:t>
            </a:r>
            <a:r>
              <a:rPr lang="en-US" sz="3600" dirty="0">
                <a:solidFill>
                  <a:srgbClr val="7030A0"/>
                </a:solidFill>
              </a:rPr>
              <a:t>area</a:t>
            </a:r>
            <a:r>
              <a:rPr lang="en-US" sz="3600" dirty="0"/>
              <a:t> over which a driver or processes of interest operates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E9B05-35D7-7749-A050-6E6640592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170" y="4332722"/>
            <a:ext cx="1009956" cy="822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77711-701C-D14B-BC0A-6C375A4E3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068" y="5381423"/>
            <a:ext cx="2452029" cy="102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8BB24-1C47-7E4B-9E94-F72F226C2D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569" y="4542630"/>
            <a:ext cx="1780282" cy="17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6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1049</Words>
  <Application>Microsoft Macintosh PowerPoint</Application>
  <PresentationFormat>Widescreen</PresentationFormat>
  <Paragraphs>183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ＭＳ Ｐゴシック</vt:lpstr>
      <vt:lpstr>Arial</vt:lpstr>
      <vt:lpstr>Arial Narrow</vt:lpstr>
      <vt:lpstr>Calibri</vt:lpstr>
      <vt:lpstr>Calibri Light</vt:lpstr>
      <vt:lpstr>Helvetica</vt:lpstr>
      <vt:lpstr>Stone Sans OS ITC TT-Semi</vt:lpstr>
      <vt:lpstr>Office Theme</vt:lpstr>
      <vt:lpstr>Scaling</vt:lpstr>
      <vt:lpstr>Scales in plant ecophysiology</vt:lpstr>
      <vt:lpstr>Primary two dimensions of scaling are temporal and spatial</vt:lpstr>
      <vt:lpstr>Primary two dimensions of scaling are temporal and spatial</vt:lpstr>
      <vt:lpstr>PowerPoint Presentation</vt:lpstr>
      <vt:lpstr>PowerPoint Presentation</vt:lpstr>
      <vt:lpstr>PowerPoint Presentation</vt:lpstr>
      <vt:lpstr>PowerPoint Presentation</vt:lpstr>
      <vt:lpstr>Primary two dimensions of scaling are temporal and spatial</vt:lpstr>
      <vt:lpstr>PowerPoint Presentation</vt:lpstr>
      <vt:lpstr>PowerPoint Presentation</vt:lpstr>
      <vt:lpstr>PowerPoint Presentation</vt:lpstr>
      <vt:lpstr>PowerPoint Presentation</vt:lpstr>
      <vt:lpstr>Example: testing similar processes at different scales</vt:lpstr>
      <vt:lpstr>The importance of scaling: an example exercise</vt:lpstr>
      <vt:lpstr>PowerPoint Presentation</vt:lpstr>
      <vt:lpstr>PowerPoint Presentation</vt:lpstr>
      <vt:lpstr>The climate is warming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activity</vt:lpstr>
      <vt:lpstr>Working across scales: measurements</vt:lpstr>
      <vt:lpstr>Scale tradeoff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1: controlled versus uncontrolled conditions</vt:lpstr>
      <vt:lpstr>Ecophysiological scale consideration 2:  organ versus ecosystem</vt:lpstr>
      <vt:lpstr>Ecophysiological scale consideration 2:  organ versus ecosystem</vt:lpstr>
      <vt:lpstr>Ecophysiological scale consideration 2:  organ versus ecosystem</vt:lpstr>
      <vt:lpstr>Ecophysiological scale consideration 2:  organ versus ecosystem</vt:lpstr>
      <vt:lpstr>Working across scales: modeling</vt:lpstr>
      <vt:lpstr>Models provide a way to assess the scalability of mechanisms (example with photosynthetic acclimation)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Models provide a way to assess the scalability of mechanisms</vt:lpstr>
      <vt:lpstr>PowerPoint Presentation</vt:lpstr>
      <vt:lpstr>Improved scaling: coordinated research networks</vt:lpstr>
      <vt:lpstr>PowerPoint Presentation</vt:lpstr>
      <vt:lpstr>PowerPoint Presentation</vt:lpstr>
      <vt:lpstr>The National Ecological Observatory Network (NEON)</vt:lpstr>
      <vt:lpstr>The National Ecological Observatory Network (NEON)</vt:lpstr>
      <vt:lpstr>Long-term ecological and agricultural research sites (LTER and LTAR)</vt:lpstr>
      <vt:lpstr>Future predictions: large-scale models</vt:lpstr>
      <vt:lpstr>Land surface models</vt:lpstr>
      <vt:lpstr>Earth System Models</vt:lpstr>
      <vt:lpstr>Future predictions: realism versus reliability</vt:lpstr>
      <vt:lpstr>PowerPoint Presentation</vt:lpstr>
      <vt:lpstr>PowerPoint Presentation</vt:lpstr>
      <vt:lpstr>Literature review consideration: What scale(s) are you evaluating?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</dc:title>
  <dc:creator>Nick Smith</dc:creator>
  <cp:lastModifiedBy>Smith, Nick</cp:lastModifiedBy>
  <cp:revision>59</cp:revision>
  <dcterms:created xsi:type="dcterms:W3CDTF">2021-04-19T15:29:55Z</dcterms:created>
  <dcterms:modified xsi:type="dcterms:W3CDTF">2025-04-08T13:16:07Z</dcterms:modified>
</cp:coreProperties>
</file>